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Dans le premier cas, l'IA remplace ton cerveau. Dans le second, elle le fait travailler.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L'IA est convaincante même quand elle se trompe. Ton esprit critique est la seule chose qu'elle ne peut pas remplacer.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ChatGPT peut faire le devoir à la maison, c'est le devoir qu'il faut changer. Pas l'élève qu'il faut punir.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image" Target="../media/image-2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828800"/>
            <a:ext cx="4754880" cy="475488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766560" y="2743200"/>
            <a:ext cx="3840480" cy="384048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0" y="1737360"/>
            <a:ext cx="1097280" cy="109728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66928" y="457200"/>
            <a:ext cx="777240" cy="777240"/>
          </a:xfrm>
          <a:prstGeom prst="ellipse">
            <a:avLst/>
          </a:prstGeom>
          <a:solidFill>
            <a:srgbClr val="F4A259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658368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1600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94360" y="1874520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dans tes études :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Coach ou triche ?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338328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les écoliers, apprentis et étudiants.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pour les parents et enseignants qui les accompagnent.</a:t>
            </a:r>
            <a:endParaRPr lang="en-US" sz="13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498848"/>
            <a:ext cx="182880" cy="1828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77824" y="444398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heures</a:t>
            </a:r>
            <a:endParaRPr lang="en-US" sz="12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574" y="4498848"/>
            <a:ext cx="182880" cy="1828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090318" y="444398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chapitres</a:t>
            </a:r>
            <a:endParaRPr lang="en-US" sz="12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011" y="4498848"/>
            <a:ext cx="182880" cy="18288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527755" y="444398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démos en direct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292608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-1463040"/>
            <a:ext cx="3291840" cy="3291840"/>
          </a:xfrm>
          <a:prstGeom prst="ellipse">
            <a:avLst/>
          </a:prstGeom>
          <a:solidFill>
            <a:srgbClr val="0B4F5C">
              <a:alpha val="8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FORMATEUR</a:t>
            </a:r>
            <a:endParaRPr lang="en-US" sz="10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051560"/>
            <a:ext cx="2011680" cy="20116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063240" y="1234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Raphaël Vallat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3063240" y="182880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Chez siteweb.ch depuis 1997, je développe des applications web et des sites internet. J'utilise l'IA au quotidien. Et je forme les entreprises comme les jeunes à s'en servir intelligemment.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3566160"/>
            <a:ext cx="7863840" cy="822960"/>
          </a:xfrm>
          <a:prstGeom prst="roundRect">
            <a:avLst>
              <a:gd name="adj" fmla="val 10000"/>
            </a:avLst>
          </a:prstGeom>
          <a:solidFill>
            <a:srgbClr val="0E7C7B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822192"/>
            <a:ext cx="310896" cy="31089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25880" y="35661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Le but de cette formation n'est pas de vous interdire l'IA. C'est de faire de vous des </a:t>
            </a:r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pilotes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pas des passagers. »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PROGRAMME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déroulé des 2 heures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5" name="Shape 3"/>
          <p:cNvSpPr/>
          <p:nvPr/>
        </p:nvSpPr>
        <p:spPr>
          <a:xfrm>
            <a:off x="585216" y="1252728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742" y="1343254"/>
            <a:ext cx="221285" cy="22128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5568" y="1188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est déjà partout dans les études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115568" y="14630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constat en chiffres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4050792" y="12801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7200" y="1938528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11" name="Shape 8"/>
          <p:cNvSpPr/>
          <p:nvPr/>
        </p:nvSpPr>
        <p:spPr>
          <a:xfrm>
            <a:off x="585216" y="2093976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42" y="2184502"/>
            <a:ext cx="221285" cy="22128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15568" y="20299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vrai danger : la dette cognitive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1115568" y="23042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dit la science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4050792" y="212140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57200" y="2779776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17" name="Shape 13"/>
          <p:cNvSpPr/>
          <p:nvPr/>
        </p:nvSpPr>
        <p:spPr>
          <a:xfrm>
            <a:off x="585216" y="2935224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42" y="3025750"/>
            <a:ext cx="221285" cy="22128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15568" y="287121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robot au fitness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1115568" y="314553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vs mal utiliser l'IA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050792" y="296265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457200" y="3621024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23" name="Shape 18"/>
          <p:cNvSpPr/>
          <p:nvPr/>
        </p:nvSpPr>
        <p:spPr>
          <a:xfrm>
            <a:off x="585216" y="3776472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42" y="3866998"/>
            <a:ext cx="221285" cy="22128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115568" y="371246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boîte à outils de l'élève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1115568" y="398678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comme coach, prompts par matière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4050792" y="380390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Shape 22"/>
          <p:cNvSpPr/>
          <p:nvPr/>
        </p:nvSpPr>
        <p:spPr>
          <a:xfrm>
            <a:off x="4709160" y="1097280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29" name="Shape 23"/>
          <p:cNvSpPr/>
          <p:nvPr/>
        </p:nvSpPr>
        <p:spPr>
          <a:xfrm>
            <a:off x="4837176" y="1252728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702" y="1343254"/>
            <a:ext cx="221285" cy="221285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367528" y="1188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pièges à connaître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5367528" y="14630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Hallucinations, triche, données, paresse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8302752" y="12801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Shape 27"/>
          <p:cNvSpPr/>
          <p:nvPr/>
        </p:nvSpPr>
        <p:spPr>
          <a:xfrm>
            <a:off x="4709160" y="1938528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35" name="Shape 28"/>
          <p:cNvSpPr/>
          <p:nvPr/>
        </p:nvSpPr>
        <p:spPr>
          <a:xfrm>
            <a:off x="4837176" y="2093976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7702" y="2184502"/>
            <a:ext cx="221285" cy="221285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5367528" y="20299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guide des parents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5367528" y="23042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magique et les 5 réflexes</a:t>
            </a:r>
            <a:endParaRPr lang="en-US" sz="900" dirty="0"/>
          </a:p>
        </p:txBody>
      </p:sp>
      <p:sp>
        <p:nvSpPr>
          <p:cNvPr id="39" name="Text 31"/>
          <p:cNvSpPr/>
          <p:nvPr/>
        </p:nvSpPr>
        <p:spPr>
          <a:xfrm>
            <a:off x="8302752" y="212140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Shape 32"/>
          <p:cNvSpPr/>
          <p:nvPr/>
        </p:nvSpPr>
        <p:spPr>
          <a:xfrm>
            <a:off x="4709160" y="2779776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41" name="Shape 33"/>
          <p:cNvSpPr/>
          <p:nvPr/>
        </p:nvSpPr>
        <p:spPr>
          <a:xfrm>
            <a:off x="4837176" y="2935224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7702" y="3025750"/>
            <a:ext cx="221285" cy="221285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5367528" y="287121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guide des écoles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5367528" y="314553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Repenser l'évaluation, littératie IA</a:t>
            </a:r>
            <a:endParaRPr lang="en-US" sz="900" dirty="0"/>
          </a:p>
        </p:txBody>
      </p:sp>
      <p:sp>
        <p:nvSpPr>
          <p:cNvPr id="45" name="Text 36"/>
          <p:cNvSpPr/>
          <p:nvPr/>
        </p:nvSpPr>
        <p:spPr>
          <a:xfrm>
            <a:off x="8302752" y="296265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46" name="Shape 37"/>
          <p:cNvSpPr/>
          <p:nvPr/>
        </p:nvSpPr>
        <p:spPr>
          <a:xfrm>
            <a:off x="4709160" y="3621024"/>
            <a:ext cx="3977640" cy="713232"/>
          </a:xfrm>
          <a:prstGeom prst="roundRect">
            <a:avLst>
              <a:gd name="adj" fmla="val 11538"/>
            </a:avLst>
          </a:prstGeom>
          <a:solidFill>
            <a:srgbClr val="F0F7F7"/>
          </a:solidFill>
          <a:ln/>
        </p:spPr>
      </p:sp>
      <p:sp>
        <p:nvSpPr>
          <p:cNvPr id="47" name="Shape 38"/>
          <p:cNvSpPr/>
          <p:nvPr/>
        </p:nvSpPr>
        <p:spPr>
          <a:xfrm>
            <a:off x="4837176" y="3776472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4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702" y="3866998"/>
            <a:ext cx="221285" cy="221285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5367528" y="371246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Menace ou chance ? Rester le pilote</a:t>
            </a:r>
            <a:endParaRPr lang="en-US" sz="1150" dirty="0"/>
          </a:p>
        </p:txBody>
      </p:sp>
      <p:sp>
        <p:nvSpPr>
          <p:cNvPr id="50" name="Text 40"/>
          <p:cNvSpPr/>
          <p:nvPr/>
        </p:nvSpPr>
        <p:spPr>
          <a:xfrm>
            <a:off x="5367528" y="398678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et défi de la semaine</a:t>
            </a:r>
            <a:endParaRPr lang="en-US" sz="900" dirty="0"/>
          </a:p>
        </p:txBody>
      </p:sp>
      <p:sp>
        <p:nvSpPr>
          <p:cNvPr id="51" name="Text 41"/>
          <p:cNvSpPr/>
          <p:nvPr/>
        </p:nvSpPr>
        <p:spPr>
          <a:xfrm>
            <a:off x="8302752" y="380390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B4F5C">
                    <a:alpha val="6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600" dirty="0"/>
          </a:p>
        </p:txBody>
      </p:sp>
      <p:sp>
        <p:nvSpPr>
          <p:cNvPr id="52" name="Shape 42"/>
          <p:cNvSpPr/>
          <p:nvPr/>
        </p:nvSpPr>
        <p:spPr>
          <a:xfrm>
            <a:off x="457200" y="4526280"/>
            <a:ext cx="8229600" cy="502920"/>
          </a:xfrm>
          <a:prstGeom prst="roundRect">
            <a:avLst>
              <a:gd name="adj" fmla="val 16364"/>
            </a:avLst>
          </a:prstGeom>
          <a:solidFill>
            <a:srgbClr val="0A2025"/>
          </a:solidFill>
          <a:ln/>
        </p:spPr>
      </p:sp>
      <p:pic>
        <p:nvPicPr>
          <p:cNvPr id="5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4622292"/>
            <a:ext cx="310896" cy="310896"/>
          </a:xfrm>
          <a:prstGeom prst="rect">
            <a:avLst/>
          </a:prstGeom>
        </p:spPr>
      </p:pic>
      <p:sp>
        <p:nvSpPr>
          <p:cNvPr id="54" name="Text 43"/>
          <p:cNvSpPr/>
          <p:nvPr/>
        </p:nvSpPr>
        <p:spPr>
          <a:xfrm>
            <a:off x="1143000" y="45262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: présentation interactive, </a:t>
            </a:r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démos en direct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discussion ouverte. Vos questions sont les bienvenues à tout moment.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est déjà partout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dans les études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n'est plus un phénomène marginal : c'est la norme.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1 • LE CONSTAT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est déjà partout dans les études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79192" cy="1234440"/>
          </a:xfrm>
          <a:prstGeom prst="roundRect">
            <a:avLst>
              <a:gd name="adj" fmla="val 6667"/>
            </a:avLst>
          </a:prstGeom>
          <a:solidFill>
            <a:srgbClr val="F0F7F7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88720"/>
            <a:ext cx="2679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92 %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66928" y="1700784"/>
            <a:ext cx="245973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étudiants ont déjà utilisé l'IA dans leurs études (Ipsos, 2026)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27832" y="1097280"/>
            <a:ext cx="2679192" cy="1234440"/>
          </a:xfrm>
          <a:prstGeom prst="roundRect">
            <a:avLst>
              <a:gd name="adj" fmla="val 6667"/>
            </a:avLst>
          </a:prstGeom>
          <a:solidFill>
            <a:srgbClr val="F0F7F7"/>
          </a:solidFill>
          <a:ln/>
        </p:spPr>
      </p:sp>
      <p:sp>
        <p:nvSpPr>
          <p:cNvPr id="8" name="Text 6"/>
          <p:cNvSpPr/>
          <p:nvPr/>
        </p:nvSpPr>
        <p:spPr>
          <a:xfrm>
            <a:off x="3227832" y="1188720"/>
            <a:ext cx="2679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/ 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337560" y="1700784"/>
            <a:ext cx="245973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près d'un étudiant sur deux l'utilise tous les jours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07608" y="1097280"/>
            <a:ext cx="2679192" cy="1234440"/>
          </a:xfrm>
          <a:prstGeom prst="roundRect">
            <a:avLst>
              <a:gd name="adj" fmla="val 6667"/>
            </a:avLst>
          </a:prstGeom>
          <a:solidFill>
            <a:srgbClr val="F0F7F7"/>
          </a:solidFill>
          <a:ln/>
        </p:spPr>
      </p:sp>
      <p:sp>
        <p:nvSpPr>
          <p:cNvPr id="11" name="Text 9"/>
          <p:cNvSpPr/>
          <p:nvPr/>
        </p:nvSpPr>
        <p:spPr>
          <a:xfrm>
            <a:off x="6007608" y="1188720"/>
            <a:ext cx="2679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90 %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6117336" y="1700784"/>
            <a:ext cx="245973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élèves de seconde utilisent ChatGPT pour leurs devoirs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487168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BEFE0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2624328"/>
            <a:ext cx="201168" cy="20116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77824" y="2587752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On disait pareil de la calculatrice ! »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621792" y="2871216"/>
            <a:ext cx="369417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Vrai. Mais la calculatrice fait une seule chose : calculer. L'IA peut faire </a:t>
            </a:r>
            <a:pPr indent="0" marL="0">
              <a:lnSpc>
                <a:spcPct val="112000"/>
              </a:lnSpc>
              <a:buNone/>
            </a:pPr>
            <a:r>
              <a:rPr lang="en-US" sz="9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 la chaîne</a:t>
            </a:r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chercher, structurer, rédiger, corriger. Le raccourci possible est total.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4663440" y="2487168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32" y="2624328"/>
            <a:ext cx="201168" cy="20116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5084064" y="2587752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en Suisse ?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4828032" y="2871216"/>
            <a:ext cx="369417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Même tendance dans les écoles, gymnases et centres de formation : usage massif, souvent invisible, de plus en plus tôt. La plupart des jeunes se débrouillent seuls.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457200" y="4069080"/>
            <a:ext cx="8229600" cy="566928"/>
          </a:xfrm>
          <a:prstGeom prst="roundRect">
            <a:avLst>
              <a:gd name="adj" fmla="val 14516"/>
            </a:avLst>
          </a:prstGeom>
          <a:solidFill>
            <a:srgbClr val="0A2025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197096"/>
            <a:ext cx="310896" cy="31089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143000" y="406908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n'est plus « faut-il l'utiliser ? » mais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comment l'utiliser sans se saboter ? »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457200" y="4773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enquête Ipsos 2026 • planetegrandesecoles.com • ekole.fr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dette cognitive :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 le cerveau se repose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risque n'est pas l'IA elle-même. C'est la façon de s'en servir.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2 • LE DANGER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dette cognitive : quand le cerveau se repose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1600200"/>
          </a:xfrm>
          <a:prstGeom prst="roundRect">
            <a:avLst>
              <a:gd name="adj" fmla="val 5143"/>
            </a:avLst>
          </a:prstGeom>
          <a:solidFill>
            <a:srgbClr val="F0F7F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234440"/>
            <a:ext cx="201168" cy="2011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7782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Apprendre, c'est un effort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21792" y="1481328"/>
            <a:ext cx="36941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la difficulté qui construit les connexions dans le cerveau. Si l'IA rédige et qu'on copie-colle, le texte est bon, mais le cerveau n'a rien fait. Comme regarder quelqu'un faire de la musculation à sa place : le résultat est là, </a:t>
            </a:r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le muscle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600200"/>
          </a:xfrm>
          <a:prstGeom prst="roundRect">
            <a:avLst>
              <a:gd name="adj" fmla="val 5143"/>
            </a:avLst>
          </a:prstGeom>
          <a:solidFill>
            <a:srgbClr val="FBEFE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32" y="1234440"/>
            <a:ext cx="201168" cy="201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8406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L'étude du MIT (2025)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828032" y="1481328"/>
            <a:ext cx="36941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participants, 4 mois, casques EEG pendant la rédaction d'essais. Certains seuls, d'autres avec ChatGPT. Résultat : </a:t>
            </a:r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l'activité cérébrale chute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quand l'IA fait presque tout le travail, et la mémorisation s'effondre.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57200" y="2852928"/>
            <a:ext cx="4023360" cy="1280160"/>
          </a:xfrm>
          <a:prstGeom prst="roundRect">
            <a:avLst>
              <a:gd name="adj" fmla="val 6429"/>
            </a:avLst>
          </a:prstGeom>
          <a:solidFill>
            <a:srgbClr val="FBEFE0"/>
          </a:solidFill>
          <a:ln/>
        </p:spPr>
      </p:sp>
      <p:sp>
        <p:nvSpPr>
          <p:cNvPr id="13" name="Text 9"/>
          <p:cNvSpPr/>
          <p:nvPr/>
        </p:nvSpPr>
        <p:spPr>
          <a:xfrm>
            <a:off x="457200" y="294436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06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83 %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566928" y="3456432"/>
            <a:ext cx="38039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utilisateurs de ChatGPT étaient incapables de citer un passage de leur propre texte quelques minutes après l'avoir rédigé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663440" y="2852928"/>
            <a:ext cx="4023360" cy="1280160"/>
          </a:xfrm>
          <a:prstGeom prst="roundRect">
            <a:avLst>
              <a:gd name="adj" fmla="val 6429"/>
            </a:avLst>
          </a:prstGeom>
          <a:solidFill>
            <a:srgbClr val="F0F7F7"/>
          </a:solidFill>
          <a:ln/>
        </p:spPr>
      </p:sp>
      <p:sp>
        <p:nvSpPr>
          <p:cNvPr id="16" name="Text 12"/>
          <p:cNvSpPr/>
          <p:nvPr/>
        </p:nvSpPr>
        <p:spPr>
          <a:xfrm>
            <a:off x="4663440" y="294436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Dette cognitive »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4773168" y="3456432"/>
            <a:ext cx="38039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terme des chercheurs : la tâche est faite, la note peut être bonne. Mais l'apprentissage n'a pas eu lieu. La dette se paie le jour de l'examen.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57200" y="4279392"/>
            <a:ext cx="8229600" cy="548640"/>
          </a:xfrm>
          <a:prstGeom prst="roundRect">
            <a:avLst>
              <a:gd name="adj" fmla="val 15000"/>
            </a:avLst>
          </a:prstGeom>
          <a:solidFill>
            <a:srgbClr val="0A2025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39826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143000" y="427939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n'est pas l'IA qui empêche d'apprendre. C'est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utilisée à ta place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457200" y="486460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MIT Media Lab, « Your Brain on ChatGPT », 2025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robot au fitness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seule question pour tout trancher : qui a réfléchi ?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3 • L'IMAGE À RETENIR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robot au fitness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79192" cy="1554480"/>
          </a:xfrm>
          <a:prstGeom prst="roundRect">
            <a:avLst>
              <a:gd name="adj" fmla="val 5294"/>
            </a:avLst>
          </a:prstGeom>
          <a:solidFill>
            <a:srgbClr val="F0F7F7"/>
          </a:solidFill>
          <a:ln/>
        </p:spPr>
      </p:sp>
      <p:sp>
        <p:nvSpPr>
          <p:cNvPr id="5" name="Shape 3"/>
          <p:cNvSpPr/>
          <p:nvPr/>
        </p:nvSpPr>
        <p:spPr>
          <a:xfrm>
            <a:off x="1595628" y="1216152"/>
            <a:ext cx="402336" cy="40233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6154" y="1306678"/>
            <a:ext cx="221285" cy="22128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1645920"/>
            <a:ext cx="24963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robot tond le gazon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94360" y="2029968"/>
            <a:ext cx="2404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fait les courses, promène le chien. Parfait : c'est du temps gagné.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236976" y="1097280"/>
            <a:ext cx="2679192" cy="1554480"/>
          </a:xfrm>
          <a:prstGeom prst="roundRect">
            <a:avLst>
              <a:gd name="adj" fmla="val 5294"/>
            </a:avLst>
          </a:prstGeom>
          <a:solidFill>
            <a:srgbClr val="FBEFE0"/>
          </a:solidFill>
          <a:ln/>
        </p:spPr>
      </p:sp>
      <p:sp>
        <p:nvSpPr>
          <p:cNvPr id="10" name="Shape 7"/>
          <p:cNvSpPr/>
          <p:nvPr/>
        </p:nvSpPr>
        <p:spPr>
          <a:xfrm>
            <a:off x="4375404" y="1216152"/>
            <a:ext cx="402336" cy="402336"/>
          </a:xfrm>
          <a:prstGeom prst="ellipse">
            <a:avLst/>
          </a:prstGeom>
          <a:solidFill>
            <a:srgbClr val="C0603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930" y="1306678"/>
            <a:ext cx="221285" cy="22128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28416" y="1645920"/>
            <a:ext cx="24963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robot va au fitness à ta place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374136" y="2029968"/>
            <a:ext cx="2404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 ne te sert à rien : </a:t>
            </a:r>
            <a:pPr algn="ctr" indent="0" marL="0">
              <a:lnSpc>
                <a:spcPct val="108000"/>
              </a:lnSpc>
              <a:buNone/>
            </a:pPr>
            <a:r>
              <a:rPr lang="en-US" sz="9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le robot qui revient musclé, pas toi !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6016752" y="1097280"/>
            <a:ext cx="2679192" cy="1554480"/>
          </a:xfrm>
          <a:prstGeom prst="roundRect">
            <a:avLst>
              <a:gd name="adj" fmla="val 5294"/>
            </a:avLst>
          </a:prstGeom>
          <a:solidFill>
            <a:srgbClr val="F0F7F7"/>
          </a:solidFill>
          <a:ln/>
        </p:spPr>
      </p:sp>
      <p:sp>
        <p:nvSpPr>
          <p:cNvPr id="15" name="Shape 11"/>
          <p:cNvSpPr/>
          <p:nvPr/>
        </p:nvSpPr>
        <p:spPr>
          <a:xfrm>
            <a:off x="7155180" y="1216152"/>
            <a:ext cx="402336" cy="402336"/>
          </a:xfrm>
          <a:prstGeom prst="ellipse">
            <a:avLst/>
          </a:prstGeom>
          <a:solidFill>
            <a:srgbClr val="F4A259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06" y="1306678"/>
            <a:ext cx="221285" cy="22128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108192" y="1645920"/>
            <a:ext cx="24963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y vas AVEC ton robot coach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6153912" y="2029968"/>
            <a:ext cx="2404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Là, ça devient très intéressant : il te corrige, te motive, te fait progresser.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457200" y="2816352"/>
            <a:ext cx="4023360" cy="1828800"/>
          </a:xfrm>
          <a:prstGeom prst="roundRect">
            <a:avLst>
              <a:gd name="adj" fmla="val 4500"/>
            </a:avLst>
          </a:prstGeom>
          <a:solidFill>
            <a:srgbClr val="FBEFE0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2944368"/>
            <a:ext cx="219456" cy="21945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14400" y="290779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à ta place</a:t>
            </a:r>
            <a:endParaRPr lang="en-US" sz="12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3300984"/>
            <a:ext cx="146304" cy="14630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59536" y="32735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Fais mon devoir », « écris ma dissertation »</a:t>
            </a:r>
            <a:endParaRPr lang="en-US" sz="10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3593592"/>
            <a:ext cx="146304" cy="14630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59536" y="3566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Copier-coller sans lire ni comprendre</a:t>
            </a:r>
            <a:endParaRPr lang="en-US" sz="10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886200"/>
            <a:ext cx="146304" cy="146304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859536" y="38587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Rendre un travail qu'on ne sait pas expliquer</a:t>
            </a:r>
            <a:endParaRPr lang="en-US" sz="1000" dirty="0"/>
          </a:p>
        </p:txBody>
      </p:sp>
      <p:sp>
        <p:nvSpPr>
          <p:cNvPr id="28" name="Shape 19"/>
          <p:cNvSpPr/>
          <p:nvPr/>
        </p:nvSpPr>
        <p:spPr>
          <a:xfrm>
            <a:off x="621792" y="4261104"/>
            <a:ext cx="2103120" cy="256032"/>
          </a:xfrm>
          <a:prstGeom prst="roundRect">
            <a:avLst>
              <a:gd name="adj" fmla="val 50000"/>
            </a:avLst>
          </a:prstGeom>
          <a:solidFill>
            <a:srgbClr val="F2D8C0"/>
          </a:solidFill>
          <a:ln/>
        </p:spPr>
      </p:sp>
      <p:sp>
        <p:nvSpPr>
          <p:cNvPr id="29" name="Text 20"/>
          <p:cNvSpPr/>
          <p:nvPr/>
        </p:nvSpPr>
        <p:spPr>
          <a:xfrm>
            <a:off x="621792" y="426110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4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le robot seul au fitness</a:t>
            </a:r>
            <a:endParaRPr lang="en-US" sz="850" dirty="0"/>
          </a:p>
        </p:txBody>
      </p:sp>
      <p:sp>
        <p:nvSpPr>
          <p:cNvPr id="30" name="Shape 21"/>
          <p:cNvSpPr/>
          <p:nvPr/>
        </p:nvSpPr>
        <p:spPr>
          <a:xfrm>
            <a:off x="4663440" y="2816352"/>
            <a:ext cx="4023360" cy="1828800"/>
          </a:xfrm>
          <a:prstGeom prst="roundRect">
            <a:avLst>
              <a:gd name="adj" fmla="val 4500"/>
            </a:avLst>
          </a:prstGeom>
          <a:solidFill>
            <a:srgbClr val="F0F7F7"/>
          </a:solidFill>
          <a:ln/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032" y="2944368"/>
            <a:ext cx="219456" cy="219456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5120640" y="290779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comme coach</a:t>
            </a:r>
            <a:endParaRPr lang="en-US" sz="12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6320" y="3300984"/>
            <a:ext cx="146304" cy="146304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5065776" y="32735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Explique-moi ce que je n'ai pas compris »</a:t>
            </a:r>
            <a:endParaRPr lang="en-US" sz="100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6320" y="3593592"/>
            <a:ext cx="146304" cy="146304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5065776" y="3566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Pose-moi des questions pour réviser »</a:t>
            </a:r>
            <a:endParaRPr lang="en-US" sz="1000" dirty="0"/>
          </a:p>
        </p:txBody>
      </p:sp>
      <p:pic>
        <p:nvPicPr>
          <p:cNvPr id="3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6320" y="3886200"/>
            <a:ext cx="146304" cy="146304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5065776" y="38587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Voici mon brouillon : critique-le »</a:t>
            </a:r>
            <a:endParaRPr lang="en-US" sz="1000" dirty="0"/>
          </a:p>
        </p:txBody>
      </p:sp>
      <p:sp>
        <p:nvSpPr>
          <p:cNvPr id="39" name="Shape 26"/>
          <p:cNvSpPr/>
          <p:nvPr/>
        </p:nvSpPr>
        <p:spPr>
          <a:xfrm>
            <a:off x="4828032" y="4261104"/>
            <a:ext cx="2103120" cy="256032"/>
          </a:xfrm>
          <a:prstGeom prst="roundRect">
            <a:avLst>
              <a:gd name="adj" fmla="val 50000"/>
            </a:avLst>
          </a:prstGeom>
          <a:solidFill>
            <a:srgbClr val="D5EDEA"/>
          </a:solidFill>
          <a:ln/>
        </p:spPr>
      </p:sp>
      <p:sp>
        <p:nvSpPr>
          <p:cNvPr id="40" name="Text 27"/>
          <p:cNvSpPr/>
          <p:nvPr/>
        </p:nvSpPr>
        <p:spPr>
          <a:xfrm>
            <a:off x="4828032" y="426110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4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un tuteur disponible 24 h/24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boîte à outils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l'élève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façons d'utiliser l'IA comme un coach.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4 • LA MÉTHODE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boîte à outils de l'élève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8229600" cy="777240"/>
          </a:xfrm>
          <a:prstGeom prst="roundRect">
            <a:avLst>
              <a:gd name="adj" fmla="val 10588"/>
            </a:avLst>
          </a:prstGeom>
          <a:solidFill>
            <a:srgbClr val="FBEFE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170432"/>
            <a:ext cx="219456" cy="2194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1115568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 tout : dis à l'IA sur quoi tu travailles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914400" y="1371600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meilleure façon : </a:t>
            </a:r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 un Projet</a:t>
            </a:r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donne-lui tes cours. Avec une version gratuite, fournis tes supports de cours </a:t>
            </a:r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pièce jointe</a:t>
            </a:r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7200" y="1993392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9" name="Shape 6"/>
          <p:cNvSpPr/>
          <p:nvPr/>
        </p:nvSpPr>
        <p:spPr>
          <a:xfrm>
            <a:off x="585216" y="2121408"/>
            <a:ext cx="365760" cy="36576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2203704"/>
            <a:ext cx="201168" cy="2011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42416" y="2084832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Explique-moi autrement »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603504" y="2505456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Explication plus simple, exemples, schéma. Reformule jusqu'à ce que ce soit clair.</a:t>
            </a:r>
            <a:endParaRPr lang="en-US" sz="880" dirty="0"/>
          </a:p>
        </p:txBody>
      </p:sp>
      <p:sp>
        <p:nvSpPr>
          <p:cNvPr id="13" name="Shape 9"/>
          <p:cNvSpPr/>
          <p:nvPr/>
        </p:nvSpPr>
        <p:spPr>
          <a:xfrm>
            <a:off x="3236976" y="1993392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14" name="Shape 10"/>
          <p:cNvSpPr/>
          <p:nvPr/>
        </p:nvSpPr>
        <p:spPr>
          <a:xfrm>
            <a:off x="3364992" y="2121408"/>
            <a:ext cx="365760" cy="365760"/>
          </a:xfrm>
          <a:prstGeom prst="ellipse">
            <a:avLst/>
          </a:prstGeom>
          <a:solidFill>
            <a:srgbClr val="F4A259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288" y="2203704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822192" y="2084832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Teste-moi »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3383280" y="2505456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te pose des questions type examen et corrige tes réponses.</a:t>
            </a:r>
            <a:endParaRPr lang="en-US" sz="880" dirty="0"/>
          </a:p>
        </p:txBody>
      </p:sp>
      <p:sp>
        <p:nvSpPr>
          <p:cNvPr id="18" name="Shape 13"/>
          <p:cNvSpPr/>
          <p:nvPr/>
        </p:nvSpPr>
        <p:spPr>
          <a:xfrm>
            <a:off x="6016752" y="1993392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19" name="Shape 14"/>
          <p:cNvSpPr/>
          <p:nvPr/>
        </p:nvSpPr>
        <p:spPr>
          <a:xfrm>
            <a:off x="6144768" y="2121408"/>
            <a:ext cx="365760" cy="365760"/>
          </a:xfrm>
          <a:prstGeom prst="ellipse">
            <a:avLst/>
          </a:prstGeom>
          <a:solidFill>
            <a:srgbClr val="0B4F5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064" y="2203704"/>
            <a:ext cx="201168" cy="2011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601968" y="2084832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Corrige mon brouillon »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6163056" y="2505456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jet toi-même, puis demande une critique, pas une réécriture.</a:t>
            </a:r>
            <a:endParaRPr lang="en-US" sz="880" dirty="0"/>
          </a:p>
        </p:txBody>
      </p:sp>
      <p:sp>
        <p:nvSpPr>
          <p:cNvPr id="23" name="Shape 17"/>
          <p:cNvSpPr/>
          <p:nvPr/>
        </p:nvSpPr>
        <p:spPr>
          <a:xfrm>
            <a:off x="457200" y="3163824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24" name="Shape 18"/>
          <p:cNvSpPr/>
          <p:nvPr/>
        </p:nvSpPr>
        <p:spPr>
          <a:xfrm>
            <a:off x="585216" y="3291840"/>
            <a:ext cx="365760" cy="365760"/>
          </a:xfrm>
          <a:prstGeom prst="ellipse">
            <a:avLst/>
          </a:prstGeom>
          <a:solidFill>
            <a:srgbClr val="2EC4B6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374136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042416" y="3255264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Aide-moi à démarrer »</a:t>
            </a:r>
            <a:endParaRPr lang="en-US" sz="1000" dirty="0"/>
          </a:p>
        </p:txBody>
      </p:sp>
      <p:sp>
        <p:nvSpPr>
          <p:cNvPr id="27" name="Text 20"/>
          <p:cNvSpPr/>
          <p:nvPr/>
        </p:nvSpPr>
        <p:spPr>
          <a:xfrm>
            <a:off x="603504" y="3675888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plan, des idées, des angles. Puis c'est toi qui rédiges.</a:t>
            </a:r>
            <a:endParaRPr lang="en-US" sz="880" dirty="0"/>
          </a:p>
        </p:txBody>
      </p:sp>
      <p:sp>
        <p:nvSpPr>
          <p:cNvPr id="28" name="Shape 21"/>
          <p:cNvSpPr/>
          <p:nvPr/>
        </p:nvSpPr>
        <p:spPr>
          <a:xfrm>
            <a:off x="3236976" y="3163824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29" name="Shape 22"/>
          <p:cNvSpPr/>
          <p:nvPr/>
        </p:nvSpPr>
        <p:spPr>
          <a:xfrm>
            <a:off x="3364992" y="3291840"/>
            <a:ext cx="365760" cy="36576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7288" y="3374136"/>
            <a:ext cx="201168" cy="20116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3822192" y="3255264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Entraîne-moi à l'oral »</a:t>
            </a:r>
            <a:endParaRPr lang="en-US" sz="1000" dirty="0"/>
          </a:p>
        </p:txBody>
      </p:sp>
      <p:sp>
        <p:nvSpPr>
          <p:cNvPr id="32" name="Text 24"/>
          <p:cNvSpPr/>
          <p:nvPr/>
        </p:nvSpPr>
        <p:spPr>
          <a:xfrm>
            <a:off x="3383280" y="3675888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Exposé, débat, entretien : l'IA joue l'examinateur.</a:t>
            </a:r>
            <a:endParaRPr lang="en-US" sz="880" dirty="0"/>
          </a:p>
        </p:txBody>
      </p:sp>
      <p:sp>
        <p:nvSpPr>
          <p:cNvPr id="33" name="Shape 25"/>
          <p:cNvSpPr/>
          <p:nvPr/>
        </p:nvSpPr>
        <p:spPr>
          <a:xfrm>
            <a:off x="6016752" y="3163824"/>
            <a:ext cx="2679192" cy="1060704"/>
          </a:xfrm>
          <a:prstGeom prst="roundRect">
            <a:avLst>
              <a:gd name="adj" fmla="val 7759"/>
            </a:avLst>
          </a:prstGeom>
          <a:solidFill>
            <a:srgbClr val="F0F7F7"/>
          </a:solidFill>
          <a:ln/>
        </p:spPr>
      </p:sp>
      <p:sp>
        <p:nvSpPr>
          <p:cNvPr id="34" name="Shape 26"/>
          <p:cNvSpPr/>
          <p:nvPr/>
        </p:nvSpPr>
        <p:spPr>
          <a:xfrm>
            <a:off x="6144768" y="3291840"/>
            <a:ext cx="365760" cy="365760"/>
          </a:xfrm>
          <a:prstGeom prst="ellipse">
            <a:avLst/>
          </a:prstGeom>
          <a:solidFill>
            <a:srgbClr val="F4A259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064" y="3374136"/>
            <a:ext cx="201168" cy="20116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601968" y="3255264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Langues &amp; vocabulaire</a:t>
            </a:r>
            <a:endParaRPr lang="en-US" sz="1000" dirty="0"/>
          </a:p>
        </p:txBody>
      </p:sp>
      <p:sp>
        <p:nvSpPr>
          <p:cNvPr id="37" name="Text 28"/>
          <p:cNvSpPr/>
          <p:nvPr/>
        </p:nvSpPr>
        <p:spPr>
          <a:xfrm>
            <a:off x="6163056" y="3675888"/>
            <a:ext cx="23865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Conversation, correction de textes, vocabulaire personnalisé.</a:t>
            </a:r>
            <a:endParaRPr lang="en-US" sz="880" dirty="0"/>
          </a:p>
        </p:txBody>
      </p:sp>
      <p:sp>
        <p:nvSpPr>
          <p:cNvPr id="38" name="Shape 29"/>
          <p:cNvSpPr/>
          <p:nvPr/>
        </p:nvSpPr>
        <p:spPr>
          <a:xfrm>
            <a:off x="457200" y="4407408"/>
            <a:ext cx="8229600" cy="530352"/>
          </a:xfrm>
          <a:prstGeom prst="roundRect">
            <a:avLst>
              <a:gd name="adj" fmla="val 15517"/>
            </a:avLst>
          </a:prstGeom>
          <a:solidFill>
            <a:srgbClr val="0A2025"/>
          </a:solidFill>
          <a:ln/>
        </p:spPr>
      </p:sp>
      <p:pic>
        <p:nvPicPr>
          <p:cNvPr id="3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451713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1143000" y="440740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3 règles d'or :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1. Premier jet toi-même.  2. Demande à être testé.  3. Ne rends jamais un travail que tu ne peux pas expliquer.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4 • EXEMPLES PAR MATIÈRE (1/2)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prompts « coach » prêts à l'emploi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1271016"/>
            <a:ext cx="182880" cy="182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59536" y="1252728"/>
            <a:ext cx="96012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7" name="Text 4"/>
          <p:cNvSpPr/>
          <p:nvPr/>
        </p:nvSpPr>
        <p:spPr>
          <a:xfrm>
            <a:off x="859536" y="1252728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621792" y="160020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9" name="Text 6"/>
          <p:cNvSpPr/>
          <p:nvPr/>
        </p:nvSpPr>
        <p:spPr>
          <a:xfrm>
            <a:off x="768096" y="156362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J'ai un examen sur la Seconde Guerre mondiale vendredi. Pose-moi 10 questions une par une, corrige mes réponses et explique-moi ce que je rate. »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63440" y="114300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744" y="1271016"/>
            <a:ext cx="182880" cy="18288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65776" y="1252728"/>
            <a:ext cx="77724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13" name="Text 9"/>
          <p:cNvSpPr/>
          <p:nvPr/>
        </p:nvSpPr>
        <p:spPr>
          <a:xfrm>
            <a:off x="5065776" y="1252728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</a:t>
            </a: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4828032" y="160020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15" name="Text 11"/>
          <p:cNvSpPr/>
          <p:nvPr/>
        </p:nvSpPr>
        <p:spPr>
          <a:xfrm>
            <a:off x="4974336" y="156362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Voici un exercice que j'ai raté (en pièce jointe). Ne me donne pas la solution : guide-moi étape par étape et laisse-moi calculer. »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457200" y="292608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3054096"/>
            <a:ext cx="182880" cy="18288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859536" y="3035808"/>
            <a:ext cx="86868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19" name="Text 14"/>
          <p:cNvSpPr/>
          <p:nvPr/>
        </p:nvSpPr>
        <p:spPr>
          <a:xfrm>
            <a:off x="859536" y="3035808"/>
            <a:ext cx="868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ANGLAIS</a:t>
            </a:r>
            <a:endParaRPr lang="en-US" sz="850" dirty="0"/>
          </a:p>
        </p:txBody>
      </p:sp>
      <p:sp>
        <p:nvSpPr>
          <p:cNvPr id="20" name="Shape 15"/>
          <p:cNvSpPr/>
          <p:nvPr/>
        </p:nvSpPr>
        <p:spPr>
          <a:xfrm>
            <a:off x="621792" y="338328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21" name="Text 16"/>
          <p:cNvSpPr/>
          <p:nvPr/>
        </p:nvSpPr>
        <p:spPr>
          <a:xfrm>
            <a:off x="768096" y="334670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Discute avec moi en anglais de mon week-end, tu trouveras tous mes cours dans le dossier. À la fin, liste mes fautes et fais-moi les corriger. »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4663440" y="292608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744" y="3054096"/>
            <a:ext cx="182880" cy="182880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065776" y="3035808"/>
            <a:ext cx="214884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25" name="Text 19"/>
          <p:cNvSpPr/>
          <p:nvPr/>
        </p:nvSpPr>
        <p:spPr>
          <a:xfrm>
            <a:off x="5065776" y="303580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FRANÇAIS (LANGUE MATERNELLE)</a:t>
            </a:r>
            <a:endParaRPr lang="en-US" sz="850" dirty="0"/>
          </a:p>
        </p:txBody>
      </p:sp>
      <p:sp>
        <p:nvSpPr>
          <p:cNvPr id="26" name="Shape 20"/>
          <p:cNvSpPr/>
          <p:nvPr/>
        </p:nvSpPr>
        <p:spPr>
          <a:xfrm>
            <a:off x="4828032" y="338328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27" name="Text 21"/>
          <p:cNvSpPr/>
          <p:nvPr/>
        </p:nvSpPr>
        <p:spPr>
          <a:xfrm>
            <a:off x="4974336" y="334670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Voici mon brouillon de rédaction et, en pièce jointe, la consigne du prof. Critique la structure et les arguments, sans réécrire mes phrases. »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457200" y="473659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copier, adapter et tester avec tes propres cours.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4 • EXEMPLES PAR MATIÈRE (2/2)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prompts « coach » prêts à l'emploi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1271016"/>
            <a:ext cx="182880" cy="182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59536" y="1252728"/>
            <a:ext cx="91440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7" name="Text 4"/>
          <p:cNvSpPr/>
          <p:nvPr/>
        </p:nvSpPr>
        <p:spPr>
          <a:xfrm>
            <a:off x="859536" y="1252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SCIENCES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621792" y="160020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9" name="Text 6"/>
          <p:cNvSpPr/>
          <p:nvPr/>
        </p:nvSpPr>
        <p:spPr>
          <a:xfrm>
            <a:off x="768096" y="156362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Explique-moi la photosynthèse avec un schéma simple et une comparaison de la vie quotidienne. Puis teste-moi avec 5 questions. »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63440" y="114300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0F7F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744" y="1271016"/>
            <a:ext cx="182880" cy="18288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65776" y="1252728"/>
            <a:ext cx="914400" cy="23774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</p:sp>
      <p:sp>
        <p:nvSpPr>
          <p:cNvPr id="13" name="Text 9"/>
          <p:cNvSpPr/>
          <p:nvPr/>
        </p:nvSpPr>
        <p:spPr>
          <a:xfrm>
            <a:off x="5065776" y="125272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ALLEMAND</a:t>
            </a: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4828032" y="1600200"/>
            <a:ext cx="36576" cy="1024128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15" name="Text 11"/>
          <p:cNvSpPr/>
          <p:nvPr/>
        </p:nvSpPr>
        <p:spPr>
          <a:xfrm>
            <a:off x="4974336" y="156362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Voici ma liste de vocabulaire (en pièce jointe). Interroge-moi dans les deux sens et reviens plus souvent sur les mots que je rate. »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457200" y="292608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BEFE0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3054096"/>
            <a:ext cx="182880" cy="18288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859536" y="3035808"/>
            <a:ext cx="1965960" cy="237744"/>
          </a:xfrm>
          <a:prstGeom prst="roundRect">
            <a:avLst>
              <a:gd name="adj" fmla="val 50000"/>
            </a:avLst>
          </a:prstGeom>
          <a:solidFill>
            <a:srgbClr val="F4A259"/>
          </a:solidFill>
          <a:ln/>
        </p:spPr>
      </p:sp>
      <p:sp>
        <p:nvSpPr>
          <p:cNvPr id="19" name="Text 14"/>
          <p:cNvSpPr/>
          <p:nvPr/>
        </p:nvSpPr>
        <p:spPr>
          <a:xfrm>
            <a:off x="859536" y="3035808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20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TOUTES MATIÈRES : RÉVISER</a:t>
            </a:r>
            <a:endParaRPr lang="en-US" sz="850" dirty="0"/>
          </a:p>
        </p:txBody>
      </p:sp>
      <p:sp>
        <p:nvSpPr>
          <p:cNvPr id="20" name="Shape 15"/>
          <p:cNvSpPr/>
          <p:nvPr/>
        </p:nvSpPr>
        <p:spPr>
          <a:xfrm>
            <a:off x="621792" y="3383280"/>
            <a:ext cx="36576" cy="1024128"/>
          </a:xfrm>
          <a:prstGeom prst="rect">
            <a:avLst/>
          </a:prstGeom>
          <a:solidFill>
            <a:srgbClr val="F4A259"/>
          </a:solidFill>
          <a:ln/>
        </p:spPr>
      </p:sp>
      <p:sp>
        <p:nvSpPr>
          <p:cNvPr id="21" name="Text 16"/>
          <p:cNvSpPr/>
          <p:nvPr/>
        </p:nvSpPr>
        <p:spPr>
          <a:xfrm>
            <a:off x="768096" y="334670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Voici mon cours. Rédige-moi un test à blanc, comme si tu étais le prof, avec des questions ouvertes et à choix multiple. Mais mets les réponses en dernière page. »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4663440" y="2926080"/>
            <a:ext cx="4023360" cy="1645920"/>
          </a:xfrm>
          <a:prstGeom prst="roundRect">
            <a:avLst>
              <a:gd name="adj" fmla="val 5000"/>
            </a:avLst>
          </a:prstGeom>
          <a:solidFill>
            <a:srgbClr val="FBEFE0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744" y="3054096"/>
            <a:ext cx="182880" cy="182880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065776" y="3035808"/>
            <a:ext cx="1874520" cy="237744"/>
          </a:xfrm>
          <a:prstGeom prst="roundRect">
            <a:avLst>
              <a:gd name="adj" fmla="val 50000"/>
            </a:avLst>
          </a:prstGeom>
          <a:solidFill>
            <a:srgbClr val="F4A259"/>
          </a:solidFill>
          <a:ln/>
        </p:spPr>
      </p:sp>
      <p:sp>
        <p:nvSpPr>
          <p:cNvPr id="25" name="Text 19"/>
          <p:cNvSpPr/>
          <p:nvPr/>
        </p:nvSpPr>
        <p:spPr>
          <a:xfrm>
            <a:off x="5065776" y="303580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20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TOUTES MATIÈRES : L'ORAL</a:t>
            </a:r>
            <a:endParaRPr lang="en-US" sz="850" dirty="0"/>
          </a:p>
        </p:txBody>
      </p:sp>
      <p:sp>
        <p:nvSpPr>
          <p:cNvPr id="26" name="Shape 20"/>
          <p:cNvSpPr/>
          <p:nvPr/>
        </p:nvSpPr>
        <p:spPr>
          <a:xfrm>
            <a:off x="4828032" y="3383280"/>
            <a:ext cx="36576" cy="1024128"/>
          </a:xfrm>
          <a:prstGeom prst="rect">
            <a:avLst/>
          </a:prstGeom>
          <a:solidFill>
            <a:srgbClr val="F4A259"/>
          </a:solidFill>
          <a:ln/>
        </p:spPr>
      </p:sp>
      <p:sp>
        <p:nvSpPr>
          <p:cNvPr id="27" name="Text 21"/>
          <p:cNvSpPr/>
          <p:nvPr/>
        </p:nvSpPr>
        <p:spPr>
          <a:xfrm>
            <a:off x="4974336" y="3346704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Je présente mon exposé demain. Joue le rôle du prof : écoute mon plan, pose-moi les 5 questions les plus probables et note mes réponses. »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457200" y="4617720"/>
            <a:ext cx="8229600" cy="457200"/>
          </a:xfrm>
          <a:prstGeom prst="roundRect">
            <a:avLst>
              <a:gd name="adj" fmla="val 18000"/>
            </a:avLst>
          </a:prstGeom>
          <a:solidFill>
            <a:srgbClr val="0A2025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690872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143000" y="46177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point commun de tous ces prompts : l'IA </a:t>
            </a:r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questionne, corrige et guide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Elle ne produit jamais le travail à ta place.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pièges à connaître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est un outil puissant. Et comme tout outil puissant, elle a ses dangers.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5 • VIGILANCE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pièges à connaître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1371600"/>
          </a:xfrm>
          <a:prstGeom prst="roundRect">
            <a:avLst>
              <a:gd name="adj" fmla="val 6000"/>
            </a:avLst>
          </a:prstGeom>
          <a:solidFill>
            <a:srgbClr val="FBEFE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234440"/>
            <a:ext cx="201168" cy="2011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7782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hallucinations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21792" y="1481328"/>
            <a:ext cx="369417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peut </a:t>
            </a:r>
            <a:pPr indent="0" marL="0">
              <a:lnSpc>
                <a:spcPct val="112000"/>
              </a:lnSpc>
              <a:buNone/>
            </a:pPr>
            <a:r>
              <a:rPr lang="en-US" sz="93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inventer avec aplomb</a:t>
            </a:r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fausses dates, fausses citations, sources inexistantes. Vérifie toute affirmation importante et demande-lui de </a:t>
            </a:r>
            <a:pPr indent="0" marL="0">
              <a:lnSpc>
                <a:spcPct val="112000"/>
              </a:lnSpc>
              <a:buNone/>
            </a:pPr>
            <a:r>
              <a:rPr lang="en-US" sz="93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citer ses sources</a:t>
            </a:r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3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371600"/>
          </a:xfrm>
          <a:prstGeom prst="roundRect">
            <a:avLst>
              <a:gd name="adj" fmla="val 6000"/>
            </a:avLst>
          </a:prstGeom>
          <a:solidFill>
            <a:srgbClr val="F0F7F7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32" y="1234440"/>
            <a:ext cx="201168" cy="201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8406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copier-coller se voit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4828032" y="1481328"/>
            <a:ext cx="369417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Détecteurs peu fiables, mais un prof le remarque : style qui change, tirets longs, consigne piège cachée en blanc sur blanc. Et </a:t>
            </a:r>
            <a:pPr indent="0" marL="0">
              <a:lnSpc>
                <a:spcPct val="112000"/>
              </a:lnSpc>
              <a:buNone/>
            </a:pPr>
            <a:r>
              <a:rPr lang="en-US" sz="93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l'oral, l'imposture tombe en 30 secondes</a:t>
            </a:r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30" dirty="0"/>
          </a:p>
        </p:txBody>
      </p:sp>
      <p:sp>
        <p:nvSpPr>
          <p:cNvPr id="12" name="Shape 8"/>
          <p:cNvSpPr/>
          <p:nvPr/>
        </p:nvSpPr>
        <p:spPr>
          <a:xfrm>
            <a:off x="457200" y="2578608"/>
            <a:ext cx="4023360" cy="1371600"/>
          </a:xfrm>
          <a:prstGeom prst="roundRect">
            <a:avLst>
              <a:gd name="adj" fmla="val 6000"/>
            </a:avLst>
          </a:prstGeom>
          <a:solidFill>
            <a:srgbClr val="F0F7F7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2715768"/>
            <a:ext cx="201168" cy="201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77824" y="2679192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 données personnelles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621792" y="2962656"/>
            <a:ext cx="369417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Jamais d'informations privées : nom complet, adresse, photos, santé, famille. L'IA n'est pas un journal intime. </a:t>
            </a:r>
            <a:pPr indent="0" marL="0">
              <a:lnSpc>
                <a:spcPct val="112000"/>
              </a:lnSpc>
              <a:buNone/>
            </a:pPr>
            <a:r>
              <a:rPr lang="en-US" sz="93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tu écris peut être conservé</a:t>
            </a:r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30" dirty="0"/>
          </a:p>
        </p:txBody>
      </p:sp>
      <p:sp>
        <p:nvSpPr>
          <p:cNvPr id="16" name="Shape 11"/>
          <p:cNvSpPr/>
          <p:nvPr/>
        </p:nvSpPr>
        <p:spPr>
          <a:xfrm>
            <a:off x="4663440" y="2578608"/>
            <a:ext cx="4023360" cy="1371600"/>
          </a:xfrm>
          <a:prstGeom prst="roundRect">
            <a:avLst>
              <a:gd name="adj" fmla="val 6000"/>
            </a:avLst>
          </a:prstGeom>
          <a:solidFill>
            <a:srgbClr val="FBEFE0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32" y="2715768"/>
            <a:ext cx="201168" cy="201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84064" y="2679192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paresse s'installe vite</a:t>
            </a:r>
            <a:endParaRPr lang="en-US" sz="1150" dirty="0"/>
          </a:p>
        </p:txBody>
      </p:sp>
      <p:sp>
        <p:nvSpPr>
          <p:cNvPr id="19" name="Text 13"/>
          <p:cNvSpPr/>
          <p:nvPr/>
        </p:nvSpPr>
        <p:spPr>
          <a:xfrm>
            <a:off x="4828032" y="2962656"/>
            <a:ext cx="369417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tu délègues, moins ton cerveau s'entraîne. C'est comme le sport : </a:t>
            </a:r>
            <a:pPr indent="0" marL="0">
              <a:lnSpc>
                <a:spcPct val="112000"/>
              </a:lnSpc>
              <a:buNone/>
            </a:pPr>
            <a:r>
              <a:rPr lang="en-US" sz="93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t'en fais, moins t'as envie d'en faire</a:t>
            </a:r>
            <a:pPr indent="0" marL="0">
              <a:lnSpc>
                <a:spcPct val="112000"/>
              </a:lnSpc>
              <a:buNone/>
            </a:pPr>
            <a:r>
              <a:rPr lang="en-US" sz="93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Réfléchir d'abord, demander ensuite.</a:t>
            </a:r>
            <a:endParaRPr lang="en-US" sz="930" dirty="0"/>
          </a:p>
        </p:txBody>
      </p:sp>
      <p:sp>
        <p:nvSpPr>
          <p:cNvPr id="20" name="Shape 14"/>
          <p:cNvSpPr/>
          <p:nvPr/>
        </p:nvSpPr>
        <p:spPr>
          <a:xfrm>
            <a:off x="457200" y="4133088"/>
            <a:ext cx="2679192" cy="777240"/>
          </a:xfrm>
          <a:prstGeom prst="roundRect">
            <a:avLst>
              <a:gd name="adj" fmla="val 10588"/>
            </a:avLst>
          </a:prstGeom>
          <a:solidFill>
            <a:srgbClr val="F0F7F7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" y="4402836"/>
            <a:ext cx="237744" cy="23774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932688" y="4133088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Sois pas naïf !</a:t>
            </a:r>
            <a:endParaRPr lang="en-US" sz="1100" dirty="0"/>
          </a:p>
          <a:p>
            <a:pPr indent="0" marL="0"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 les affirmations importantes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3236976" y="4133088"/>
            <a:ext cx="2679192" cy="777240"/>
          </a:xfrm>
          <a:prstGeom prst="roundRect">
            <a:avLst>
              <a:gd name="adj" fmla="val 10588"/>
            </a:avLst>
          </a:prstGeom>
          <a:solidFill>
            <a:srgbClr val="F0F7F7"/>
          </a:solidFill>
          <a:ln/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280" y="4402836"/>
            <a:ext cx="237744" cy="23774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3712464" y="4133088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Sois pas imprudent !</a:t>
            </a:r>
            <a:endParaRPr lang="en-US" sz="1100" dirty="0"/>
          </a:p>
          <a:p>
            <a:pPr indent="0" marL="0"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partage rien de privé</a:t>
            </a:r>
            <a:endParaRPr lang="en-US" sz="1100" dirty="0"/>
          </a:p>
        </p:txBody>
      </p:sp>
      <p:sp>
        <p:nvSpPr>
          <p:cNvPr id="26" name="Shape 18"/>
          <p:cNvSpPr/>
          <p:nvPr/>
        </p:nvSpPr>
        <p:spPr>
          <a:xfrm>
            <a:off x="6016752" y="4133088"/>
            <a:ext cx="2679192" cy="777240"/>
          </a:xfrm>
          <a:prstGeom prst="roundRect">
            <a:avLst>
              <a:gd name="adj" fmla="val 10588"/>
            </a:avLst>
          </a:prstGeom>
          <a:solidFill>
            <a:srgbClr val="F0F7F7"/>
          </a:solidFill>
          <a:ln/>
        </p:spPr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3056" y="4402836"/>
            <a:ext cx="237744" cy="237744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6492240" y="4133088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Sois pas fainéant !</a:t>
            </a:r>
            <a:endParaRPr lang="en-US" sz="1100" dirty="0"/>
          </a:p>
          <a:p>
            <a:pPr indent="0" marL="0"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réfléchis d'abord, demande ensuite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guide des parents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n'avez pas besoin de maîtriser l'IA pour bien accompagner votre enfant.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6 • LE GUIDE DES PARENTS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Accompagner sans surveiller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225296"/>
            <a:ext cx="237744" cy="2377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2688" y="1207008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magique, à poser après chaque devoir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58368" y="1572768"/>
            <a:ext cx="45720" cy="365760"/>
          </a:xfrm>
          <a:prstGeom prst="rect">
            <a:avLst/>
          </a:prstGeom>
          <a:solidFill>
            <a:srgbClr val="0E7C7B"/>
          </a:solidFill>
          <a:ln/>
        </p:spPr>
      </p:sp>
      <p:sp>
        <p:nvSpPr>
          <p:cNvPr id="8" name="Text 5"/>
          <p:cNvSpPr/>
          <p:nvPr/>
        </p:nvSpPr>
        <p:spPr>
          <a:xfrm>
            <a:off x="841248" y="1572768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Explique-moi ce que tu as fait. »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1993392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S'il explique avec ses mots, hésite, se corrige : il a appris. S'il ne sait pas de quoi parle son propre texte, le signal est clair. Pas besoin de fouiller son historique.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2697480"/>
            <a:ext cx="2679192" cy="1691640"/>
          </a:xfrm>
          <a:prstGeom prst="roundRect">
            <a:avLst>
              <a:gd name="adj" fmla="val 4865"/>
            </a:avLst>
          </a:prstGeom>
          <a:solidFill>
            <a:srgbClr val="FBEFE0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834640"/>
            <a:ext cx="201168" cy="2011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77824" y="2798064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S'intéresser sans diaboliser</a:t>
            </a:r>
            <a:endParaRPr lang="en-US" sz="1020" dirty="0"/>
          </a:p>
        </p:txBody>
      </p:sp>
      <p:sp>
        <p:nvSpPr>
          <p:cNvPr id="13" name="Text 9"/>
          <p:cNvSpPr/>
          <p:nvPr/>
        </p:nvSpPr>
        <p:spPr>
          <a:xfrm>
            <a:off x="621792" y="3081528"/>
            <a:ext cx="2350008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Demandez-lui de vous montrer comment il s'en sert : bien plus efficace qu'un interrogatoire. Vous verrez vite s'il l'utilise comme coach ou comme photocopieuse.</a:t>
            </a:r>
            <a:endParaRPr lang="en-US" sz="880" dirty="0"/>
          </a:p>
        </p:txBody>
      </p:sp>
      <p:sp>
        <p:nvSpPr>
          <p:cNvPr id="14" name="Shape 10"/>
          <p:cNvSpPr/>
          <p:nvPr/>
        </p:nvSpPr>
        <p:spPr>
          <a:xfrm>
            <a:off x="3236976" y="2697480"/>
            <a:ext cx="2679192" cy="1691640"/>
          </a:xfrm>
          <a:prstGeom prst="roundRect">
            <a:avLst>
              <a:gd name="adj" fmla="val 4865"/>
            </a:avLst>
          </a:prstGeom>
          <a:solidFill>
            <a:srgbClr val="FBEFE0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2834640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657600" y="2798064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l'exemple</a:t>
            </a:r>
            <a:endParaRPr lang="en-US" sz="1020" dirty="0"/>
          </a:p>
        </p:txBody>
      </p:sp>
      <p:sp>
        <p:nvSpPr>
          <p:cNvPr id="17" name="Text 12"/>
          <p:cNvSpPr/>
          <p:nvPr/>
        </p:nvSpPr>
        <p:spPr>
          <a:xfrm>
            <a:off x="3401568" y="3081528"/>
            <a:ext cx="2350008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adultes aussi utilisent l'IA. En parler ouvertement (« voilà comment je m'en sers au travail ») vaut mieux que tous les sermons, et ouvre la discussion.</a:t>
            </a:r>
            <a:endParaRPr lang="en-US" sz="880" dirty="0"/>
          </a:p>
        </p:txBody>
      </p:sp>
      <p:sp>
        <p:nvSpPr>
          <p:cNvPr id="18" name="Shape 13"/>
          <p:cNvSpPr/>
          <p:nvPr/>
        </p:nvSpPr>
        <p:spPr>
          <a:xfrm>
            <a:off x="6016752" y="2697480"/>
            <a:ext cx="2679192" cy="1691640"/>
          </a:xfrm>
          <a:prstGeom prst="roundRect">
            <a:avLst>
              <a:gd name="adj" fmla="val 4865"/>
            </a:avLst>
          </a:prstGeom>
          <a:solidFill>
            <a:srgbClr val="FBEFE0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834640"/>
            <a:ext cx="201168" cy="2011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437376" y="2798064"/>
            <a:ext cx="2167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allié pour les parents</a:t>
            </a:r>
            <a:endParaRPr lang="en-US" sz="1020" dirty="0"/>
          </a:p>
        </p:txBody>
      </p:sp>
      <p:sp>
        <p:nvSpPr>
          <p:cNvPr id="21" name="Text 15"/>
          <p:cNvSpPr/>
          <p:nvPr/>
        </p:nvSpPr>
        <p:spPr>
          <a:xfrm>
            <a:off x="6181344" y="3081528"/>
            <a:ext cx="2350008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Selon la matière, difficile de suivre son enfant au lycée. Quand il a assimilé comment utiliser l'IA pour ses études, le temps des parents peut aller aux loisirs partagés.</a:t>
            </a:r>
            <a:endParaRPr lang="en-US" sz="880" dirty="0"/>
          </a:p>
        </p:txBody>
      </p:sp>
      <p:sp>
        <p:nvSpPr>
          <p:cNvPr id="22" name="Shape 16"/>
          <p:cNvSpPr/>
          <p:nvPr/>
        </p:nvSpPr>
        <p:spPr>
          <a:xfrm>
            <a:off x="457200" y="4553712"/>
            <a:ext cx="8229600" cy="502920"/>
          </a:xfrm>
          <a:prstGeom prst="roundRect">
            <a:avLst>
              <a:gd name="adj" fmla="val 16364"/>
            </a:avLst>
          </a:prstGeom>
          <a:solidFill>
            <a:srgbClr val="0A2025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649724"/>
            <a:ext cx="310896" cy="31089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143000" y="455371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enfant qui se fait </a:t>
            </a:r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maths par l'IA progresse. Un enfant qui lui fait </a:t>
            </a:r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ses maths régresse.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6 • LE GUIDE DES PARENTS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5 réflexes à la maison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621792"/>
          </a:xfrm>
          <a:prstGeom prst="roundRect">
            <a:avLst>
              <a:gd name="adj" fmla="val 13235"/>
            </a:avLst>
          </a:prstGeom>
          <a:solidFill>
            <a:srgbClr val="F0F7F7"/>
          </a:solidFill>
          <a:ln/>
        </p:spPr>
      </p:sp>
      <p:sp>
        <p:nvSpPr>
          <p:cNvPr id="5" name="Shape 3"/>
          <p:cNvSpPr/>
          <p:nvPr/>
        </p:nvSpPr>
        <p:spPr>
          <a:xfrm>
            <a:off x="621792" y="1289304"/>
            <a:ext cx="329184" cy="329184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6" name="Text 4"/>
          <p:cNvSpPr/>
          <p:nvPr/>
        </p:nvSpPr>
        <p:spPr>
          <a:xfrm>
            <a:off x="621792" y="12893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97280" y="1207008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Fixer un cadre simple, pas une interdiction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097280" y="1463040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premier jet se fait toujours sans IA. On peut toujours lui demander d'expliquer une incompréhension. Une règle claire tient mieux qu'une surveillance permanente.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1856232"/>
            <a:ext cx="8229600" cy="621792"/>
          </a:xfrm>
          <a:prstGeom prst="roundRect">
            <a:avLst>
              <a:gd name="adj" fmla="val 13235"/>
            </a:avLst>
          </a:prstGeom>
          <a:solidFill>
            <a:srgbClr val="F0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621792" y="2002536"/>
            <a:ext cx="329184" cy="329184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1" name="Text 9"/>
          <p:cNvSpPr/>
          <p:nvPr/>
        </p:nvSpPr>
        <p:spPr>
          <a:xfrm>
            <a:off x="621792" y="20025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97280" y="1920240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raconter, pas contrôler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097280" y="2176272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Qu'est-ce que tu as appris aujourd'hui ? » vaut mieux que « montre-moi ton écran ».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57200" y="2569464"/>
            <a:ext cx="8229600" cy="621792"/>
          </a:xfrm>
          <a:prstGeom prst="roundRect">
            <a:avLst>
              <a:gd name="adj" fmla="val 13235"/>
            </a:avLst>
          </a:prstGeom>
          <a:solidFill>
            <a:srgbClr val="F0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21792" y="2715768"/>
            <a:ext cx="329184" cy="329184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" y="2715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97280" y="263347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Valoriser l'effort, pas seulement la note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097280" y="2889504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bonne note obtenue sans rien comprendre n'est pas une victoire. Le dire change tout.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57200" y="3282696"/>
            <a:ext cx="8229600" cy="621792"/>
          </a:xfrm>
          <a:prstGeom prst="roundRect">
            <a:avLst>
              <a:gd name="adj" fmla="val 13235"/>
            </a:avLst>
          </a:prstGeom>
          <a:solidFill>
            <a:srgbClr val="F0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792" y="3429000"/>
            <a:ext cx="329184" cy="329184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1" name="Text 19"/>
          <p:cNvSpPr/>
          <p:nvPr/>
        </p:nvSpPr>
        <p:spPr>
          <a:xfrm>
            <a:off x="621792" y="34290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97280" y="3346704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Protéger les données personnelles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1097280" y="3602736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 complet, adresse, photos, santé, conflits de famille : jamais dans une IA.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57200" y="3995928"/>
            <a:ext cx="8229600" cy="621792"/>
          </a:xfrm>
          <a:prstGeom prst="roundRect">
            <a:avLst>
              <a:gd name="adj" fmla="val 13235"/>
            </a:avLst>
          </a:prstGeom>
          <a:solidFill>
            <a:srgbClr val="F0F7F7"/>
          </a:solidFill>
          <a:ln/>
        </p:spPr>
      </p:sp>
      <p:sp>
        <p:nvSpPr>
          <p:cNvPr id="25" name="Shape 23"/>
          <p:cNvSpPr/>
          <p:nvPr/>
        </p:nvSpPr>
        <p:spPr>
          <a:xfrm>
            <a:off x="621792" y="4142232"/>
            <a:ext cx="329184" cy="329184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6" name="Text 24"/>
          <p:cNvSpPr/>
          <p:nvPr/>
        </p:nvSpPr>
        <p:spPr>
          <a:xfrm>
            <a:off x="621792" y="4142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97280" y="4059936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Rester en lien avec l'école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097280" y="4315968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Demander ce qui est autorisé selon les travaux : l'élève ne devrait pas deviner la règle.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guide des écoles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Interdire est impossible. Ignorer est pire. Reste : encadrer et enseigner.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7 • LE GUIDE DES ÉCOLES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Enseigner à l'ère de l'IA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2377440"/>
          </a:xfrm>
          <a:prstGeom prst="roundRect">
            <a:avLst>
              <a:gd name="adj" fmla="val 3462"/>
            </a:avLst>
          </a:prstGeom>
          <a:solidFill>
            <a:srgbClr val="FBEFE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280160"/>
            <a:ext cx="219456" cy="2194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124358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l'interdiction échoue</a:t>
            </a:r>
            <a:endParaRPr lang="en-US" sz="12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0"/>
            <a:ext cx="137160" cy="1371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9536" y="161848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détecteurs d'IA ne sont pas fiables : faux positifs, faux négatifs.</a:t>
            </a:r>
            <a:endParaRPr lang="en-US" sz="9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121408"/>
            <a:ext cx="137160" cy="1371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9536" y="209397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L'usage se fait à la maison ou sur son smartphone, hors de tout contrôle.</a:t>
            </a:r>
            <a:endParaRPr lang="en-US" sz="9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596896"/>
            <a:ext cx="137160" cy="1371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9536" y="256946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Interdire = laisser chaque jeune seul avec l'outil, sans méthode.</a:t>
            </a:r>
            <a:endParaRPr lang="en-US" sz="9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3072384"/>
            <a:ext cx="137160" cy="13716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59536" y="304495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sujet se déplace vers la sanction, au lieu de l'apprentissage.</a:t>
            </a:r>
            <a:endParaRPr lang="en-US" sz="950" dirty="0"/>
          </a:p>
        </p:txBody>
      </p:sp>
      <p:sp>
        <p:nvSpPr>
          <p:cNvPr id="15" name="Shape 8"/>
          <p:cNvSpPr/>
          <p:nvPr/>
        </p:nvSpPr>
        <p:spPr>
          <a:xfrm>
            <a:off x="4663440" y="1143000"/>
            <a:ext cx="4023360" cy="2377440"/>
          </a:xfrm>
          <a:prstGeom prst="roundRect">
            <a:avLst>
              <a:gd name="adj" fmla="val 3462"/>
            </a:avLst>
          </a:prstGeom>
          <a:solidFill>
            <a:srgbClr val="F0F7F7"/>
          </a:solidFill>
          <a:ln/>
        </p:spPr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032" y="1280160"/>
            <a:ext cx="219456" cy="21945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120640" y="124358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fonctionne</a:t>
            </a:r>
            <a:endParaRPr lang="en-US" sz="12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6320" y="1645920"/>
            <a:ext cx="137160" cy="13716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5065776" y="161848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règle explicite par type de travail : IA interdite / autorisée avec mention / libre.</a:t>
            </a:r>
            <a:endParaRPr lang="en-US" sz="9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6320" y="2121408"/>
            <a:ext cx="137160" cy="13716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5065776" y="209397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Demander à l'élève de déclarer son usage, sans sanction pour la déclaration.</a:t>
            </a:r>
            <a:endParaRPr lang="en-US" sz="9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6320" y="2596896"/>
            <a:ext cx="137160" cy="137160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5065776" y="256946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Évaluer le processus autant que le produit final.</a:t>
            </a:r>
            <a:endParaRPr lang="en-US" sz="9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6320" y="3072384"/>
            <a:ext cx="137160" cy="137160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5065776" y="304495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Enseigner l'outil plutôt que le subir.</a:t>
            </a:r>
            <a:endParaRPr lang="en-US" sz="950" dirty="0"/>
          </a:p>
        </p:txBody>
      </p:sp>
      <p:sp>
        <p:nvSpPr>
          <p:cNvPr id="26" name="Shape 14"/>
          <p:cNvSpPr/>
          <p:nvPr/>
        </p:nvSpPr>
        <p:spPr>
          <a:xfrm>
            <a:off x="457200" y="3657600"/>
            <a:ext cx="8229600" cy="914400"/>
          </a:xfrm>
          <a:prstGeom prst="roundRect">
            <a:avLst>
              <a:gd name="adj" fmla="val 9000"/>
            </a:avLst>
          </a:prstGeom>
          <a:solidFill>
            <a:srgbClr val="FBEFE0"/>
          </a:solidFill>
          <a:ln/>
        </p:spPr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92" y="3785616"/>
            <a:ext cx="219456" cy="219456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914400" y="374904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Enseigner la littératie IA</a:t>
            </a:r>
            <a:endParaRPr lang="en-US" sz="1150" dirty="0"/>
          </a:p>
        </p:txBody>
      </p:sp>
      <p:sp>
        <p:nvSpPr>
          <p:cNvPr id="29" name="Text 16"/>
          <p:cNvSpPr/>
          <p:nvPr/>
        </p:nvSpPr>
        <p:spPr>
          <a:xfrm>
            <a:off x="914400" y="400507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Comprendre ce que ces outils savent faire, où ils se trompent et pourquoi ils inventent : une </a:t>
            </a:r>
            <a:pPr indent="0" marL="0"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compétence de base</a:t>
            </a:r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comme lire, écrire et compter. Un élève qui sait vérifier une IA saura vérifier le reste.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7 • LE GUIDE DES ÉCOLES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Repenser l'évaluation : 4 leviers concrets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sp>
        <p:nvSpPr>
          <p:cNvPr id="5" name="Shape 3"/>
          <p:cNvSpPr/>
          <p:nvPr/>
        </p:nvSpPr>
        <p:spPr>
          <a:xfrm>
            <a:off x="621792" y="1353312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662" y="1456182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37160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d'oral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234440" y="16916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minutes de questions sur son propre travail suffisent à révéler ce qui a été compris.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663440" y="1188720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sp>
        <p:nvSpPr>
          <p:cNvPr id="10" name="Shape 7"/>
          <p:cNvSpPr/>
          <p:nvPr/>
        </p:nvSpPr>
        <p:spPr>
          <a:xfrm>
            <a:off x="4828032" y="1353312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902" y="1456182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40680" y="137160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de travail en classe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440680" y="16916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se produit sous les yeux du professeur ne se délègue pas.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57200" y="2743200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sp>
        <p:nvSpPr>
          <p:cNvPr id="15" name="Shape 11"/>
          <p:cNvSpPr/>
          <p:nvPr/>
        </p:nvSpPr>
        <p:spPr>
          <a:xfrm>
            <a:off x="621792" y="2907792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62" y="3010662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29260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Évaluer le cheminement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234440" y="324612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Brouillons, plan, sources, versions successives : le chemin devient la preuve.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663440" y="2743200"/>
            <a:ext cx="4023360" cy="1417320"/>
          </a:xfrm>
          <a:prstGeom prst="roundRect">
            <a:avLst>
              <a:gd name="adj" fmla="val 5806"/>
            </a:avLst>
          </a:prstGeom>
          <a:solidFill>
            <a:srgbClr val="F0F7F7"/>
          </a:solidFill>
          <a:ln/>
        </p:spPr>
      </p:sp>
      <p:sp>
        <p:nvSpPr>
          <p:cNvPr id="20" name="Shape 15"/>
          <p:cNvSpPr/>
          <p:nvPr/>
        </p:nvSpPr>
        <p:spPr>
          <a:xfrm>
            <a:off x="4828032" y="2907792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902" y="3010662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40680" y="29260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Changer le devoir, pas l'élève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5440680" y="324612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exercice que l'IA résout seule doit être repensé, pas surveillé.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457200" y="4434840"/>
            <a:ext cx="8229600" cy="530352"/>
          </a:xfrm>
          <a:prstGeom prst="roundRect">
            <a:avLst>
              <a:gd name="adj" fmla="val 15517"/>
            </a:avLst>
          </a:prstGeom>
          <a:solidFill>
            <a:srgbClr val="0A2025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544568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43000" y="4434840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ChatGPT peut faire le devoir à la maison, c'est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devoir qu'il faut changer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Pas l'élève qu'il faut punir.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64592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651760"/>
            <a:ext cx="3474720" cy="347472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989320" y="1554480"/>
            <a:ext cx="1005840" cy="1005840"/>
          </a:xfrm>
          <a:prstGeom prst="ellipse">
            <a:avLst/>
          </a:prstGeom>
          <a:solidFill>
            <a:srgbClr val="0E7C7B">
              <a:alpha val="6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35040" y="1234440"/>
            <a:ext cx="2743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0B4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Menace ou chance ?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deux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1546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vrai danger n'est pas l'outil : ce sont nos habitudes.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8 • CONCLUSION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Menace ou chance ? Les deux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1463040"/>
          </a:xfrm>
          <a:prstGeom prst="roundRect">
            <a:avLst>
              <a:gd name="adj" fmla="val 5625"/>
            </a:avLst>
          </a:prstGeom>
          <a:solidFill>
            <a:srgbClr val="F0F7F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234440"/>
            <a:ext cx="201168" cy="2011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7782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utilisée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21792" y="1481328"/>
            <a:ext cx="369417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</a:t>
            </a:r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tuteur personnel extraordinaire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patient, disponible 24 h/24, qui s'adapte à ton niveau. Un luxe réservé hier aux familles aisées. Aujourd'hui accessible à tous.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463040"/>
          </a:xfrm>
          <a:prstGeom prst="roundRect">
            <a:avLst>
              <a:gd name="adj" fmla="val 5625"/>
            </a:avLst>
          </a:prstGeom>
          <a:solidFill>
            <a:srgbClr val="FBEFE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32" y="1234440"/>
            <a:ext cx="201168" cy="201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84064" y="119786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 utilisée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828032" y="1481328"/>
            <a:ext cx="369417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</a:t>
            </a:r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à ne plus réfléchir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les devoirs sont rendus, les notes tiennent un temps, les compétences ne se construisent jamais. La dette cognitive s'accumule en silence.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57200" y="2724912"/>
            <a:ext cx="2679192" cy="914400"/>
          </a:xfrm>
          <a:prstGeom prst="roundRect">
            <a:avLst>
              <a:gd name="adj" fmla="val 9000"/>
            </a:avLst>
          </a:prstGeom>
          <a:solidFill>
            <a:srgbClr val="F0F7F7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924" y="2834640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48640" y="3090672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l'examen</a:t>
            </a:r>
            <a:endParaRPr lang="en-US" sz="110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d'IA dans la salle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3236976" y="2724912"/>
            <a:ext cx="2679192" cy="914400"/>
          </a:xfrm>
          <a:prstGeom prst="roundRect">
            <a:avLst>
              <a:gd name="adj" fmla="val 9000"/>
            </a:avLst>
          </a:prstGeom>
          <a:solidFill>
            <a:srgbClr val="F0F7F7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0" y="2834640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328416" y="3090672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l'oral</a:t>
            </a:r>
            <a:endParaRPr lang="en-US" sz="110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toi qui parles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6016752" y="2724912"/>
            <a:ext cx="2679192" cy="914400"/>
          </a:xfrm>
          <a:prstGeom prst="roundRect">
            <a:avLst>
              <a:gd name="adj" fmla="val 9000"/>
            </a:avLst>
          </a:prstGeom>
          <a:solidFill>
            <a:srgbClr val="F0F7F7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7476" y="2834640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108192" y="3090672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l'entretien</a:t>
            </a:r>
            <a:endParaRPr lang="en-US" sz="110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toi qu'on embauche</a:t>
            </a:r>
            <a:endParaRPr lang="en-US" sz="1100" dirty="0"/>
          </a:p>
        </p:txBody>
      </p:sp>
      <p:sp>
        <p:nvSpPr>
          <p:cNvPr id="21" name="Text 14"/>
          <p:cNvSpPr/>
          <p:nvPr/>
        </p:nvSpPr>
        <p:spPr>
          <a:xfrm>
            <a:off x="502920" y="3767328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jour J, l'IA ne sera pas là. </a:t>
            </a:r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toi, seul, avec ce que ton cerveau a réellement construit. Les recruteurs de demain repéreront très vite ceux qui savent penser par eux-mêmes.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457200" y="4315968"/>
            <a:ext cx="8229600" cy="594360"/>
          </a:xfrm>
          <a:prstGeom prst="roundRect">
            <a:avLst>
              <a:gd name="adj" fmla="val 13846"/>
            </a:avLst>
          </a:prstGeom>
          <a:solidFill>
            <a:srgbClr val="0A2025"/>
          </a:solidFill>
          <a:ln/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457700"/>
            <a:ext cx="310896" cy="310896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143000" y="4315968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 le </a:t>
            </a:r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Ne deviens jamais le passager de ton propre cerveau.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20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737360"/>
            <a:ext cx="4206240" cy="4206240"/>
          </a:xfrm>
          <a:prstGeom prst="ellipse">
            <a:avLst/>
          </a:prstGeom>
          <a:solidFill>
            <a:srgbClr val="0F2A30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566160" cy="3566160"/>
          </a:xfrm>
          <a:prstGeom prst="ellipse">
            <a:avLst/>
          </a:prstGeom>
          <a:solidFill>
            <a:srgbClr val="0B4F5C">
              <a:alpha val="8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685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MAINTENANT 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96012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défi de la semaine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 </a:t>
            </a:r>
            <a:pPr indent="0" marL="0">
              <a:buNone/>
            </a:pPr>
            <a:r>
              <a:rPr lang="en-US" sz="1350" b="1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devoir</a:t>
            </a:r>
            <a:pPr indent="0" marL="0">
              <a:buNone/>
            </a:pPr>
            <a:r>
              <a:rPr lang="en-US" sz="1350" dirty="0">
                <a:solidFill>
                  <a:srgbClr val="D8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cette semaine et utilise l'IA uniquement comme coach : premier jet toi-même, puis critique, puis quiz de révision.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2514600"/>
            <a:ext cx="3749040" cy="621792"/>
          </a:xfrm>
          <a:prstGeom prst="roundRect">
            <a:avLst>
              <a:gd name="adj" fmla="val 13235"/>
            </a:avLst>
          </a:prstGeom>
          <a:solidFill>
            <a:srgbClr val="0F2A30"/>
          </a:solidFill>
          <a:ln w="15875">
            <a:solidFill>
              <a:srgbClr val="0E7C7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2724912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51460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jet toi-même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17720" y="2514600"/>
            <a:ext cx="3749040" cy="621792"/>
          </a:xfrm>
          <a:prstGeom prst="roundRect">
            <a:avLst>
              <a:gd name="adj" fmla="val 13235"/>
            </a:avLst>
          </a:prstGeom>
          <a:solidFill>
            <a:srgbClr val="0F2A30"/>
          </a:solidFill>
          <a:ln w="15875">
            <a:solidFill>
              <a:srgbClr val="0E7C7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2724912"/>
            <a:ext cx="201168" cy="2011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0" y="251460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= coach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40080" y="3291840"/>
            <a:ext cx="3749040" cy="621792"/>
          </a:xfrm>
          <a:prstGeom prst="roundRect">
            <a:avLst>
              <a:gd name="adj" fmla="val 13235"/>
            </a:avLst>
          </a:prstGeom>
          <a:solidFill>
            <a:srgbClr val="0F2A30"/>
          </a:solidFill>
          <a:ln w="15875">
            <a:solidFill>
              <a:srgbClr val="0E7C7B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3502152"/>
            <a:ext cx="201168" cy="201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91640" y="329184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 ce qu'elle affirme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4617720" y="3291840"/>
            <a:ext cx="3749040" cy="621792"/>
          </a:xfrm>
          <a:prstGeom prst="roundRect">
            <a:avLst>
              <a:gd name="adj" fmla="val 13235"/>
            </a:avLst>
          </a:prstGeom>
          <a:solidFill>
            <a:srgbClr val="0F2A30"/>
          </a:solidFill>
          <a:ln w="15875">
            <a:solidFill>
              <a:srgbClr val="0E7C7B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3502152"/>
            <a:ext cx="201168" cy="201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329184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Sache expliquer ton travail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640080" y="4434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B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Raphaël Vallat  •  siteweb.ch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2026-08-14T05:00:59Z</dcterms:created>
  <dcterms:modified xsi:type="dcterms:W3CDTF">2026-08-14T05:00:59Z</dcterms:modified>
</cp:coreProperties>
</file>